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320" r:id="rId5"/>
    <p:sldId id="296" r:id="rId6"/>
    <p:sldId id="306" r:id="rId7"/>
    <p:sldId id="307" r:id="rId8"/>
    <p:sldId id="326" r:id="rId9"/>
    <p:sldId id="327" r:id="rId10"/>
    <p:sldId id="328" r:id="rId11"/>
    <p:sldId id="298" r:id="rId12"/>
    <p:sldId id="319" r:id="rId13"/>
    <p:sldId id="324" r:id="rId14"/>
    <p:sldId id="321" r:id="rId15"/>
  </p:sldIdLst>
  <p:sldSz cx="12192000" cy="6858000"/>
  <p:notesSz cx="6858000" cy="9144000"/>
  <p:embeddedFontLst>
    <p:embeddedFont>
      <p:font typeface="Prata" panose="020B0604020202020204" charset="0"/>
      <p:regular r:id="rId16"/>
    </p:embeddedFont>
    <p:embeddedFont>
      <p:font typeface="Raleway" pitchFamily="2" charset="0"/>
      <p:regular r:id="rId17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70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7" autoAdjust="0"/>
    <p:restoredTop sz="89988" autoAdjust="0"/>
  </p:normalViewPr>
  <p:slideViewPr>
    <p:cSldViewPr>
      <p:cViewPr varScale="1">
        <p:scale>
          <a:sx n="49" d="100"/>
          <a:sy n="49" d="100"/>
        </p:scale>
        <p:origin x="1296" y="3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rgbClr val="1770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17703A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9456" y="188640"/>
            <a:ext cx="9677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235200"/>
            <a:ext cx="9144000" cy="2387600"/>
          </a:xfrm>
          <a:prstGeom prst="rect">
            <a:avLst/>
          </a:prstGeom>
          <a:solidFill>
            <a:srgbClr val="17703A">
              <a:alpha val="57373"/>
            </a:srgbClr>
          </a:solidFill>
          <a:ln w="38100">
            <a:solidFill>
              <a:schemeClr val="bg1"/>
            </a:solidFill>
          </a:ln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Click to edit section title </a:t>
            </a:r>
            <a:endParaRPr lang="es-E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round idea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 userDrawn="1"/>
        </p:nvSpPr>
        <p:spPr>
          <a:xfrm>
            <a:off x="868680" y="2328866"/>
            <a:ext cx="1092704" cy="109270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val 10"/>
          <p:cNvSpPr/>
          <p:nvPr userDrawn="1"/>
        </p:nvSpPr>
        <p:spPr>
          <a:xfrm>
            <a:off x="1061094" y="2875218"/>
            <a:ext cx="2977506" cy="2977506"/>
          </a:xfrm>
          <a:prstGeom prst="ellipse">
            <a:avLst/>
          </a:prstGeom>
          <a:solidFill>
            <a:srgbClr val="17703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1163582" y="2941702"/>
            <a:ext cx="2773788" cy="2857842"/>
          </a:xfrm>
        </p:spPr>
        <p:txBody>
          <a:bodyPr anchor="ctr">
            <a:normAutofit/>
          </a:bodyPr>
          <a:lstStyle>
            <a:lvl1pPr marL="0" indent="1905" algn="ctr">
              <a:buNone/>
              <a:defRPr sz="2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the 1st idea</a:t>
            </a:r>
          </a:p>
        </p:txBody>
      </p:sp>
      <p:sp>
        <p:nvSpPr>
          <p:cNvPr id="19" name="Oval 18"/>
          <p:cNvSpPr/>
          <p:nvPr userDrawn="1"/>
        </p:nvSpPr>
        <p:spPr>
          <a:xfrm>
            <a:off x="4465320" y="2328866"/>
            <a:ext cx="1092704" cy="109270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Oval 19"/>
          <p:cNvSpPr/>
          <p:nvPr userDrawn="1"/>
        </p:nvSpPr>
        <p:spPr>
          <a:xfrm>
            <a:off x="4657734" y="2875218"/>
            <a:ext cx="2977506" cy="2977506"/>
          </a:xfrm>
          <a:prstGeom prst="ellipse">
            <a:avLst/>
          </a:prstGeom>
          <a:solidFill>
            <a:srgbClr val="17703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760222" y="2941702"/>
            <a:ext cx="2773788" cy="2857842"/>
          </a:xfrm>
        </p:spPr>
        <p:txBody>
          <a:bodyPr anchor="ctr"/>
          <a:lstStyle>
            <a:lvl1pPr marL="0" indent="1905" algn="ctr">
              <a:buNone/>
              <a:defRPr sz="2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the 2nd one</a:t>
            </a:r>
          </a:p>
        </p:txBody>
      </p:sp>
      <p:sp>
        <p:nvSpPr>
          <p:cNvPr id="22" name="Oval 21"/>
          <p:cNvSpPr/>
          <p:nvPr userDrawn="1"/>
        </p:nvSpPr>
        <p:spPr>
          <a:xfrm>
            <a:off x="8199120" y="2328866"/>
            <a:ext cx="1092704" cy="109270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Oval 22"/>
          <p:cNvSpPr/>
          <p:nvPr userDrawn="1"/>
        </p:nvSpPr>
        <p:spPr>
          <a:xfrm>
            <a:off x="8391534" y="2875218"/>
            <a:ext cx="2977506" cy="2977506"/>
          </a:xfrm>
          <a:prstGeom prst="ellipse">
            <a:avLst/>
          </a:prstGeom>
          <a:solidFill>
            <a:srgbClr val="17703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8494022" y="2941702"/>
            <a:ext cx="2773788" cy="2857842"/>
          </a:xfrm>
        </p:spPr>
        <p:txBody>
          <a:bodyPr anchor="ctr"/>
          <a:lstStyle>
            <a:lvl1pPr marL="0" indent="1905" algn="ctr">
              <a:buNone/>
              <a:defRPr sz="2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the 3rd one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228600"/>
            <a:ext cx="1257300" cy="8763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28600"/>
            <a:ext cx="828283" cy="8763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9456" y="188640"/>
            <a:ext cx="9677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 and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1372"/>
            <a:ext cx="10515600" cy="4485141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Arial" panose="020B0604020202020204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accent1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accent1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accent1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1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9456" y="188640"/>
            <a:ext cx="9677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, sub-heading and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47257"/>
            <a:ext cx="10515600" cy="3839255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Arial" panose="020B0604020202020204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accent1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accent1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accent1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1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38200" y="1653811"/>
            <a:ext cx="10515600" cy="806361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9456" y="188640"/>
            <a:ext cx="9677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 Heading and bullets">
    <p:bg>
      <p:bgPr>
        <a:solidFill>
          <a:srgbClr val="177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1372"/>
            <a:ext cx="10515600" cy="4485141"/>
          </a:xfrm>
        </p:spPr>
        <p:txBody>
          <a:bodyPr/>
          <a:lstStyle>
            <a:lvl1pPr marL="342900" indent="-342900">
              <a:buClr>
                <a:schemeClr val="accent3"/>
              </a:buClr>
              <a:buFont typeface="Arial" panose="020B0604020202020204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19200" y="365127"/>
            <a:ext cx="9601201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199456" y="188640"/>
            <a:ext cx="9677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1770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199456" y="188640"/>
            <a:ext cx="9677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9456" y="188640"/>
            <a:ext cx="9677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9456" y="188640"/>
            <a:ext cx="9677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rgbClr val="17703A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9456" y="188640"/>
            <a:ext cx="9677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0900" y="228600"/>
            <a:ext cx="876300" cy="876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28600"/>
            <a:ext cx="828283" cy="8763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4" r:id="rId14"/>
    <p:sldLayoutId id="2147483665" r:id="rId15"/>
    <p:sldLayoutId id="214748366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7703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1695" cy="6858000"/>
          </a:xfrm>
          <a:custGeom>
            <a:avLst/>
            <a:gdLst/>
            <a:ahLst/>
            <a:cxnLst/>
            <a:rect l="l" t="t" r="r" b="b"/>
            <a:pathLst>
              <a:path w="12191695" h="6858000">
                <a:moveTo>
                  <a:pt x="0" y="0"/>
                </a:moveTo>
                <a:lnTo>
                  <a:pt x="12191695" y="0"/>
                </a:lnTo>
                <a:lnTo>
                  <a:pt x="1219169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8" y="109552"/>
            <a:ext cx="12191695" cy="6900848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828800" y="0"/>
            <a:ext cx="8533774" cy="6871929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3931974" y="3733800"/>
            <a:ext cx="4328052" cy="0"/>
          </a:xfrm>
          <a:prstGeom prst="line">
            <a:avLst/>
          </a:prstGeom>
          <a:ln w="28575" cap="flat">
            <a:solidFill>
              <a:srgbClr val="17703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106529" y="228600"/>
            <a:ext cx="941471" cy="994193"/>
          </a:xfrm>
          <a:custGeom>
            <a:avLst/>
            <a:gdLst/>
            <a:ahLst/>
            <a:cxnLst/>
            <a:rect l="l" t="t" r="r" b="b"/>
            <a:pathLst>
              <a:path w="941471" h="994193">
                <a:moveTo>
                  <a:pt x="0" y="0"/>
                </a:moveTo>
                <a:lnTo>
                  <a:pt x="941471" y="0"/>
                </a:lnTo>
                <a:lnTo>
                  <a:pt x="941471" y="994193"/>
                </a:lnTo>
                <a:lnTo>
                  <a:pt x="0" y="9941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232108" y="3892492"/>
            <a:ext cx="5123327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Presented by: Mr. Nyaa-Lua Kapu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43200" y="1624572"/>
            <a:ext cx="6686559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5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17703A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FORESTRY DEVELOPMENT AUTHORITY (FDA)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81162" y="-3674853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881" y="170072"/>
            <a:ext cx="956567" cy="9565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190618"/>
            <a:ext cx="7772400" cy="478742"/>
          </a:xfrm>
          <a:prstGeom prst="rect">
            <a:avLst/>
          </a:prstGeom>
        </p:spPr>
      </p:pic>
      <p:sp>
        <p:nvSpPr>
          <p:cNvPr id="14" name="TextBox 11"/>
          <p:cNvSpPr txBox="1"/>
          <p:nvPr/>
        </p:nvSpPr>
        <p:spPr>
          <a:xfrm>
            <a:off x="2895600" y="2778599"/>
            <a:ext cx="5123327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17703A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Meeting, November 3,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Agroforestry is the cornerstone of Liberia’s Agriculture future.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When agriculture thrives through agroforestry, Liberia's nation prospers—no one goes hungry, and the Lone Star shines brighter</a:t>
            </a:r>
            <a:endParaRPr lang="en-US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Agroforestry under the NADP framework represents the critical intersection of food security, economic growth, and environmental sustainability—three pillars essential for Liberia's future prosperity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                          </a:t>
            </a:r>
            <a:r>
              <a:rPr lang="en-US" dirty="0">
                <a:solidFill>
                  <a:schemeClr val="bg1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 United Call to Action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This vision requires collective commitment from farmers, investors, policymakers, and communities to build a resilient, self-reliant Liberia that serves as a model for sustainable development in West Africa.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 </a:t>
            </a:r>
            <a:r>
              <a:rPr lang="en-US" sz="3600" b="1" dirty="0">
                <a:solidFill>
                  <a:schemeClr val="bg1"/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4280111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                                         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4000" dirty="0">
                <a:solidFill>
                  <a:schemeClr val="bg1"/>
                </a:solidFill>
              </a:rPr>
              <a:t>                       </a:t>
            </a:r>
            <a:r>
              <a:rPr lang="en-GB" sz="9600" b="1" dirty="0">
                <a:solidFill>
                  <a:schemeClr val="bg1"/>
                </a:solidFill>
              </a:rPr>
              <a:t>Thanks 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219200"/>
            <a:ext cx="9067800" cy="4038600"/>
          </a:xfrm>
          <a:ln w="76200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The Roles of Moa in Support of FDA’s Agenda In Sustainable Forestry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     </a:t>
            </a:r>
          </a:p>
          <a:p>
            <a:r>
              <a:rPr lang="en-GB" sz="2400" dirty="0"/>
              <a:t>Historically, forests have been a cornerstone of human development in the following ways:</a:t>
            </a:r>
          </a:p>
          <a:p>
            <a:pPr marL="0" indent="0">
              <a:buNone/>
            </a:pPr>
            <a:r>
              <a:rPr lang="en-GB" sz="2400" dirty="0"/>
              <a:t>       - Resources (food, timbers, medicine)</a:t>
            </a:r>
          </a:p>
          <a:p>
            <a:pPr marL="0" indent="0">
              <a:buNone/>
            </a:pPr>
            <a:r>
              <a:rPr lang="en-GB" sz="2400" dirty="0"/>
              <a:t>       - Services (others: clean air, water, pollinators, floor control etc.)</a:t>
            </a:r>
            <a:endParaRPr lang="en-GB" sz="2400" b="1" dirty="0"/>
          </a:p>
          <a:p>
            <a:r>
              <a:rPr lang="en-GB" sz="2400" dirty="0"/>
              <a:t>However, the Ministry of Agriculture is committed to supports the FDA goals in obtaining the </a:t>
            </a:r>
            <a:r>
              <a:rPr lang="en-GB" sz="2400" b="1" dirty="0"/>
              <a:t>Theme</a:t>
            </a:r>
            <a:r>
              <a:rPr lang="en-GB" sz="2400" dirty="0"/>
              <a:t> “</a:t>
            </a:r>
            <a:r>
              <a:rPr lang="en-US" sz="2400" dirty="0"/>
              <a:t>Leveraging Liberia’s Forest for Economic, Social, and Environmental Sustainability” </a:t>
            </a:r>
            <a:r>
              <a:rPr lang="en-GB" sz="2400" dirty="0"/>
              <a:t>through Agroforestry.</a:t>
            </a:r>
          </a:p>
          <a:p>
            <a:r>
              <a:rPr lang="en-GB" sz="2400" dirty="0"/>
              <a:t>The Agroforestry approach is coined in the National Agriculture Development Plan for integrating </a:t>
            </a:r>
            <a:r>
              <a:rPr lang="en-US" sz="2400" dirty="0"/>
              <a:t>sustainable agricultural practices.</a:t>
            </a:r>
            <a:endParaRPr lang="en-GB" sz="2400" dirty="0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199456" y="221279"/>
            <a:ext cx="9585478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Introduction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569511" y="1752600"/>
            <a:ext cx="5867400" cy="4701558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99456" y="221279"/>
            <a:ext cx="9585478" cy="1325563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Why Agroforestry? A strategic Pillar for sustainability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5812190" y="1295400"/>
            <a:ext cx="5867400" cy="4701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/>
              <a:buChar char="•"/>
              <a:defRPr sz="2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702111" y="1752600"/>
            <a:ext cx="5867400" cy="4701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/>
              <a:buChar char="•"/>
              <a:defRPr sz="2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Agroforestry elegantly integrates trees, cash crops, field crops and livestock systems, creating synergies that enhance productivity and environmental health while maintaining forest cover.</a:t>
            </a:r>
            <a:endParaRPr lang="en-US" dirty="0">
              <a:solidFill>
                <a:schemeClr val="tx1"/>
              </a:solidFill>
            </a:endParaRPr>
          </a:p>
          <a:p>
            <a:endParaRPr lang="en-GB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1066800"/>
            <a:ext cx="6666905" cy="704183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b="1" dirty="0"/>
              <a:t>Increase Tree Population</a:t>
            </a:r>
          </a:p>
          <a:p>
            <a:r>
              <a:rPr lang="en-US" dirty="0"/>
              <a:t>Systematically</a:t>
            </a:r>
            <a:r>
              <a:rPr lang="en-US" b="1" dirty="0"/>
              <a:t> </a:t>
            </a:r>
            <a:r>
              <a:rPr lang="en-US" dirty="0"/>
              <a:t>prevent the removal of high canopy trees and intercrop cash crops with field crops. </a:t>
            </a:r>
          </a:p>
          <a:p>
            <a:r>
              <a:rPr lang="en-US" dirty="0"/>
              <a:t>Increased soils fertility and prevent erosion.</a:t>
            </a:r>
          </a:p>
          <a:p>
            <a:r>
              <a:rPr lang="en-US" dirty="0"/>
              <a:t>Increase investment return streams for women and youths.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2</a:t>
            </a:r>
            <a:r>
              <a:rPr lang="en-US" sz="3000" dirty="0"/>
              <a:t>. </a:t>
            </a:r>
            <a:r>
              <a:rPr lang="en-US" sz="3000" b="1" dirty="0"/>
              <a:t>Promote sustainable land use:</a:t>
            </a:r>
            <a:r>
              <a:rPr lang="en-US" sz="3000" dirty="0"/>
              <a:t> </a:t>
            </a:r>
          </a:p>
          <a:p>
            <a:r>
              <a:rPr lang="en-US" sz="3000" dirty="0"/>
              <a:t>Approaches carry out to prevent deforestation and enhance ecosystem functions and services,</a:t>
            </a:r>
          </a:p>
          <a:p>
            <a:pPr marL="0" indent="0">
              <a:buNone/>
            </a:pPr>
            <a:r>
              <a:rPr lang="en-US" sz="3000" dirty="0"/>
              <a:t>3. </a:t>
            </a:r>
            <a:r>
              <a:rPr lang="en-US" sz="3000" b="1" dirty="0"/>
              <a:t>Transformation of farming methods:</a:t>
            </a:r>
          </a:p>
          <a:p>
            <a:r>
              <a:rPr lang="en-US" sz="3000" dirty="0"/>
              <a:t>Transition from shifting cultivation to mechanized farming and intercropping which have socio-economic benefits.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Agroforestry’s Objectives within the NADP Context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66455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9789" y="1678899"/>
            <a:ext cx="3579812" cy="823913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Enhance Food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839789" y="2502812"/>
            <a:ext cx="4875212" cy="3684588"/>
          </a:xfrm>
        </p:spPr>
        <p:txBody>
          <a:bodyPr>
            <a:normAutofit/>
          </a:bodyPr>
          <a:lstStyle/>
          <a:p>
            <a:r>
              <a:rPr lang="en-US" dirty="0">
                <a:latin typeface="Raleway" pitchFamily="34" charset="0"/>
                <a:ea typeface="Raleway" pitchFamily="34" charset="-122"/>
                <a:cs typeface="Raleway" pitchFamily="34" charset="-120"/>
              </a:rPr>
              <a:t>Agroforestry improves food security, enables income diversification for smallholder farmers through multiple harvest streams during the year.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Youth &amp; Women Empowerment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>
                <a:latin typeface="Raleway" pitchFamily="34" charset="0"/>
                <a:ea typeface="Raleway" pitchFamily="34" charset="-122"/>
                <a:cs typeface="Raleway" pitchFamily="34" charset="-120"/>
              </a:rPr>
              <a:t>Creates meaningful employment opportunities and supports cooperative farming models that specifically empower youth and women, driving inclusive economic growth</a:t>
            </a:r>
            <a:endParaRPr lang="en-US" dirty="0"/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19200" y="152400"/>
            <a:ext cx="9677400" cy="1325563"/>
          </a:xfrm>
        </p:spPr>
        <p:txBody>
          <a:bodyPr/>
          <a:lstStyle/>
          <a:p>
            <a:r>
              <a:rPr lang="en-US" dirty="0"/>
              <a:t>Socioeconomic Benefits Highlighted in the NADP</a:t>
            </a:r>
          </a:p>
        </p:txBody>
      </p:sp>
    </p:spTree>
    <p:extLst>
      <p:ext uri="{BB962C8B-B14F-4D97-AF65-F5344CB8AC3E}">
        <p14:creationId xmlns:p14="http://schemas.microsoft.com/office/powerpoint/2010/main" val="511622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ts val="3300"/>
              </a:lnSpc>
            </a:pPr>
            <a:r>
              <a:rPr lang="en-US" sz="2800" dirty="0">
                <a:latin typeface="Prata" pitchFamily="34" charset="0"/>
                <a:ea typeface="Prata" pitchFamily="34" charset="-122"/>
                <a:cs typeface="Prata" pitchFamily="34" charset="-120"/>
              </a:rPr>
              <a:t>Climate Commitments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875212" cy="3684588"/>
          </a:xfrm>
        </p:spPr>
        <p:txBody>
          <a:bodyPr/>
          <a:lstStyle/>
          <a:p>
            <a:r>
              <a:rPr lang="en-US" dirty="0">
                <a:latin typeface="Raleway" pitchFamily="34" charset="0"/>
                <a:ea typeface="Raleway" pitchFamily="34" charset="-122"/>
                <a:cs typeface="Raleway" pitchFamily="34" charset="-120"/>
              </a:rPr>
              <a:t>This approach perfectly aligns with Liberia's international commitments to climate-smart agriculture and carbon sequestration, positioning the nation as one of the climate leader in West Africa.</a:t>
            </a:r>
            <a:endParaRPr lang="en-US" dirty="0"/>
          </a:p>
          <a:p>
            <a:endParaRPr lang="en-US" dirty="0"/>
          </a:p>
        </p:txBody>
      </p:sp>
      <p:pic>
        <p:nvPicPr>
          <p:cNvPr id="7" name="Image 0" descr="preencoded.pn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867400" y="1681163"/>
            <a:ext cx="57150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16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MOA, CARI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International partners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Private sector</a:t>
            </a:r>
            <a:endParaRPr lang="en-GB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199456" y="221279"/>
            <a:ext cx="9585478" cy="1325563"/>
          </a:xfrm>
        </p:spPr>
        <p:txBody>
          <a:bodyPr/>
          <a:lstStyle/>
          <a:p>
            <a:r>
              <a:rPr lang="en-GB" dirty="0"/>
              <a:t>Agents to Drive the Change: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driving assumptions include political will for environmental sustainability, through stakeholder participation  in sustainable practices. </a:t>
            </a:r>
          </a:p>
          <a:p>
            <a:r>
              <a:rPr lang="en-US" dirty="0">
                <a:solidFill>
                  <a:schemeClr val="bg1"/>
                </a:solidFill>
              </a:rPr>
              <a:t>The expected results include sustainable cocoa, cashew, coconut and coffee production, biodiversity conservation, and protection of natural forests. </a:t>
            </a:r>
          </a:p>
          <a:p>
            <a:r>
              <a:rPr lang="en-US" dirty="0">
                <a:solidFill>
                  <a:schemeClr val="bg1"/>
                </a:solidFill>
              </a:rPr>
              <a:t>This aligns with government policies focused on environmental sustainability and poverty alleviation</a:t>
            </a:r>
            <a:r>
              <a:rPr lang="en-US" dirty="0"/>
              <a:t>.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Political Will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9C6F70ABB52F4E9B49E2723D659D7B" ma:contentTypeVersion="20" ma:contentTypeDescription="Crée un document." ma:contentTypeScope="" ma:versionID="8dab549b221bd47e229d044c374ffa7e">
  <xsd:schema xmlns:xsd="http://www.w3.org/2001/XMLSchema" xmlns:xs="http://www.w3.org/2001/XMLSchema" xmlns:p="http://schemas.microsoft.com/office/2006/metadata/properties" xmlns:ns2="9e773f60-9bec-461f-b5ab-48e06b03712b" xmlns:ns3="cc3a3d64-d1cc-41cd-a684-8476bd13c503" targetNamespace="http://schemas.microsoft.com/office/2006/metadata/properties" ma:root="true" ma:fieldsID="93a60f8ce3297bf03c18059e82765e24" ns2:_="" ns3:_="">
    <xsd:import namespace="9e773f60-9bec-461f-b5ab-48e06b03712b"/>
    <xsd:import namespace="cc3a3d64-d1cc-41cd-a684-8476bd13c50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773f60-9bec-461f-b5ab-48e06b03712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Dernier partage par heure par utilisateu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Dernier partage par heure" ma:description="" ma:internalName="LastSharedByTime" ma:readOnly="true">
      <xsd:simpleType>
        <xsd:restriction base="dms:DateTime"/>
      </xsd:simpleType>
    </xsd:element>
    <xsd:element name="TaxCatchAll" ma:index="25" nillable="true" ma:displayName="Taxonomy Catch All Column" ma:hidden="true" ma:list="{9152e7cf-da0b-474d-be28-0221350b57f5}" ma:internalName="TaxCatchAll" ma:showField="CatchAllData" ma:web="9e773f60-9bec-461f-b5ab-48e06b0371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3a3d64-d1cc-41cd-a684-8476bd13c5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Balises d’images" ma:readOnly="false" ma:fieldId="{5cf76f15-5ced-4ddc-b409-7134ff3c332f}" ma:taxonomyMulti="true" ma:sspId="3d606419-4bd4-4dd8-8f0f-b14ca53228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c3a3d64-d1cc-41cd-a684-8476bd13c503">
      <Terms xmlns="http://schemas.microsoft.com/office/infopath/2007/PartnerControls"/>
    </lcf76f155ced4ddcb4097134ff3c332f>
    <TaxCatchAll xmlns="9e773f60-9bec-461f-b5ab-48e06b03712b" xsi:nil="true"/>
  </documentManagement>
</p:properties>
</file>

<file path=customXml/itemProps1.xml><?xml version="1.0" encoding="utf-8"?>
<ds:datastoreItem xmlns:ds="http://schemas.openxmlformats.org/officeDocument/2006/customXml" ds:itemID="{CEB8A5B1-EF7C-4040-8488-F8DF46F9ADB0}">
  <ds:schemaRefs/>
</ds:datastoreItem>
</file>

<file path=customXml/itemProps2.xml><?xml version="1.0" encoding="utf-8"?>
<ds:datastoreItem xmlns:ds="http://schemas.openxmlformats.org/officeDocument/2006/customXml" ds:itemID="{72816DA1-3670-4FA3-BE78-A5014D2036D6}">
  <ds:schemaRefs/>
</ds:datastoreItem>
</file>

<file path=customXml/itemProps3.xml><?xml version="1.0" encoding="utf-8"?>
<ds:datastoreItem xmlns:ds="http://schemas.openxmlformats.org/officeDocument/2006/customXml" ds:itemID="{43DAC40A-0DBE-40D5-9366-E96CFA4847F5}">
  <ds:schemaRefs>
    <ds:schemaRef ds:uri="http://purl.org/dc/elements/1.1/"/>
    <ds:schemaRef ds:uri="http://schemas.microsoft.com/office/2006/metadata/properties"/>
    <ds:schemaRef ds:uri="9e773f60-9bec-461f-b5ab-48e06b03712b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cc3a3d64-d1cc-41cd-a684-8476bd13c503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National Forest Forum PowerPoint Presentation Template1</Template>
  <TotalTime>5073</TotalTime>
  <Words>494</Words>
  <Application>Microsoft Office PowerPoint</Application>
  <PresentationFormat>Widescreen</PresentationFormat>
  <Paragraphs>48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Prata</vt:lpstr>
      <vt:lpstr>Raleway</vt:lpstr>
      <vt:lpstr>Calibri</vt:lpstr>
      <vt:lpstr>Wingdings</vt:lpstr>
      <vt:lpstr>Office Theme</vt:lpstr>
      <vt:lpstr>PowerPoint Presentation</vt:lpstr>
      <vt:lpstr>The Roles of Moa in Support of FDA’s Agenda In Sustainable Forestry </vt:lpstr>
      <vt:lpstr>Introduction</vt:lpstr>
      <vt:lpstr>Why Agroforestry? A strategic Pillar for sustainability</vt:lpstr>
      <vt:lpstr>Agroforestry’s Objectives within the NADP Context</vt:lpstr>
      <vt:lpstr>Socioeconomic Benefits Highlighted in the NADP</vt:lpstr>
      <vt:lpstr>PowerPoint Presentation</vt:lpstr>
      <vt:lpstr>Agents to Drive the Change:</vt:lpstr>
      <vt:lpstr>Political Will</vt:lpstr>
      <vt:lpstr> 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Nyaa-Lua Kapu</dc:creator>
  <cp:lastModifiedBy>Darius Barrolle</cp:lastModifiedBy>
  <cp:revision>76</cp:revision>
  <dcterms:created xsi:type="dcterms:W3CDTF">2025-10-28T12:53:00Z</dcterms:created>
  <dcterms:modified xsi:type="dcterms:W3CDTF">2025-11-20T12:18:18Z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0x0101009D9C6F70ABB52F4E9B49E2723D659D7B</vt:lpwstr>
  </property>
  <property fmtid="{D5CDD505-2E9C-101B-9397-08002B2CF9AE}" pid="3" name="ICV">
    <vt:lpwstr>2B2CDADF7FAA4D8DA82A10BED843C0FE_11</vt:lpwstr>
  </property>
  <property fmtid="{D5CDD505-2E9C-101B-9397-08002B2CF9AE}" pid="4" name="KSOProductBuildVer">
    <vt:lpwstr>1033-12.2.0.22549</vt:lpwstr>
  </property>
</Properties>
</file>